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60" r:id="rId1"/>
  </p:sldMasterIdLst>
  <p:notesMasterIdLst>
    <p:notesMasterId r:id="rId19"/>
  </p:notesMasterIdLst>
  <p:sldIdLst>
    <p:sldId id="289" r:id="rId2"/>
    <p:sldId id="290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38" autoAdjust="0"/>
  </p:normalViewPr>
  <p:slideViewPr>
    <p:cSldViewPr>
      <p:cViewPr varScale="1">
        <p:scale>
          <a:sx n="59" d="100"/>
          <a:sy n="59" d="100"/>
        </p:scale>
        <p:origin x="189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EB3E4-959F-47A6-9C13-ED7A5D5E5E6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25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7F4B7E1-2B54-47BB-8CF7-E4F110E5478B}" type="datetime1">
              <a:rPr lang="ru-RU" smtClean="0"/>
              <a:t>23.10.2024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94BC-201E-4B00-A848-D0493252AE5C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AA4D-0D43-47FA-AF6D-EAF195D7A7DD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5F49EF-5FF6-4067-86AB-03A41578145C}" type="datetime1">
              <a:rPr lang="ru-RU" smtClean="0"/>
              <a:t>23.10.2024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4E9F85-E1B1-4CB0-A3BE-60AD9CAFF619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7A1A-A4C1-43EA-ABC2-9518AB6AF0BE}" type="datetime1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E5EC-3DE0-48DB-B92E-9244E930A775}" type="datetime1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CA6707-C751-42D9-A914-C2E6EEB93F16}" type="datetime1">
              <a:rPr lang="ru-RU" smtClean="0"/>
              <a:t>23.10.2024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D5349-3D3A-428F-90D8-B6742A118A5B}" type="datetime1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4EAD6E-3D92-49A3-AD36-8B709F5248CF}" type="datetime1">
              <a:rPr lang="ru-RU" smtClean="0"/>
              <a:t>23.10.2024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A70C37-6CB9-44D9-8326-F33B62A7B006}" type="datetime1">
              <a:rPr lang="ru-RU" smtClean="0"/>
              <a:t>23.10.2024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188BDF-46F7-4F09-B770-BEB0A2FCB3B7}" type="datetime1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ru-RU"/>
              <a:t>©Исмаилова Акмарал Газизовна</a:t>
            </a: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161112" cy="77809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889304" cy="506117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kk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Физика-химиялық талдау әдістеріне кіріспе (ФХТӘ), олардың жіктелуі, аналитикалық белгінің тіркелуі, әдістердің анықтау шегі.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А.Г.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9D35AE-E484-43EB-8CD1-AE9DE7275C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283968" y="5964176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9C560DC-225F-42F8-A236-831D8A96812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260648"/>
            <a:ext cx="7983040" cy="6120680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E503D152-B5B1-4DBE-807D-20BD91B5E41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5856" y="6368752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9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06688D9-4B94-485D-BDA2-4C67FA8A6A1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116632"/>
            <a:ext cx="8055048" cy="6143134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C3E152D-EC2D-4A0F-9F2C-6335F291AEA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563888" y="616530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77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BDDE223-67A7-4AE7-B3B1-54F63226ACB3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404664"/>
                <a:ext cx="8075240" cy="6069288"/>
              </a:xfrm>
            </p:spPr>
            <p:txBody>
              <a:bodyPr>
                <a:normAutofit/>
              </a:bodyPr>
              <a:lstStyle/>
              <a:p>
                <a:pPr indent="0" algn="just" eaLnBrk="0" fontAlgn="base" hangingPunct="0"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	Физика-химиялық талдау әдістерінің метрологиялық сипаттамалары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 eaLnBrk="0" fontAlgn="base" hangingPunct="0"/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Физика-химиялық талдау әдістерінің негізгі метрологиялық сипаттамалары: сезімталдық, анықтау шегі, дәлділік, дұрыстық, қайталанымдылығы және селективтілік.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450215" algn="just" eaLnBrk="0" fontAlgn="base" hangingPunct="0"/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Әдістің </a:t>
                </a:r>
                <a:r>
                  <a:rPr lang="kk-KZ" sz="2400" i="1" u="sng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сезімталдылығы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 зерттелетін қосылыстың концентрациясы өзгерген сайын аналитикалық белгінің өзгеруін сипаттайды, яғни, концентрация өзгерген сайын АБ еселеніп өсуі. Сезімталдылықтың сандық өлшемі </a:t>
                </a:r>
                <a:r>
                  <a:rPr lang="ru-RU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- </a:t>
                </a:r>
                <a:r>
                  <a:rPr lang="ru-RU" sz="2400" i="1" u="sng" kern="1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сез</a:t>
                </a:r>
                <a:r>
                  <a:rPr lang="kk-KZ" sz="2400" i="1" u="sng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імталдық коэффициент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 </a:t>
                </a: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S </a:t>
                </a: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болып табылады.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indent="0" algn="just" eaLnBrk="0" fontAlgn="base" hangingPunct="0">
                  <a:buNone/>
                </a:pPr>
                <a:r>
                  <a:rPr lang="kk-KZ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 </a:t>
                </a: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 algn="ctr" eaLnBrk="0" fontAlgn="base" hangingPunct="0">
                  <a:buNone/>
                </a:pP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S = </a:t>
                </a:r>
                <a:r>
                  <a:rPr lang="en-US" sz="2400" kern="1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tg</a:t>
                </a:r>
                <a:r>
                  <a:rPr lang="en-US" sz="24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+mn-ea"/>
                  </a:rPr>
                  <a:t>α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</a:rPr>
                        </m:ctrlPr>
                      </m:fPr>
                      <m:num>
                        <m: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Cambria Math" panose="02040503050406030204" pitchFamily="18" charset="0"/>
                          </a:rPr>
                          <m:t>I</m:t>
                        </m:r>
                      </m:num>
                      <m:den>
                        <m: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en-US" sz="240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Cambria Math" panose="02040503050406030204" pitchFamily="18" charset="0"/>
                          </a:rPr>
                          <m:t>C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BDDE223-67A7-4AE7-B3B1-54F63226AC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404664"/>
                <a:ext cx="8075240" cy="6069288"/>
              </a:xfrm>
              <a:blipFill>
                <a:blip r:embed="rId2"/>
                <a:stretch>
                  <a:fillRect t="-803" r="-1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0EF89896-7C9A-4C60-9834-67333A19FF7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563888" y="6083259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132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4A10B6F-EAAE-4D21-9269-37367C35E4C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602742"/>
            <a:ext cx="7911032" cy="6048672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AF4415C3-4199-482D-81B2-C77762B51B7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19872" y="6463042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3120907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012E4F69-D7D0-40E3-B3BD-B04FC5F2509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404664"/>
            <a:ext cx="7488832" cy="6120680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82B663D1-1C97-4721-923B-429D77166B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131840" y="634246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784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7AAF0B8-68C5-45B3-82B1-568805D876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>
            <a:normAutofit/>
          </a:bodyPr>
          <a:lstStyle/>
          <a:p>
            <a:pPr indent="450215" algn="just" eaLnBrk="0" fontAlgn="base" hangingPunct="0"/>
            <a:r>
              <a:rPr lang="kk-K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Дәлдік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- дұрыстық пен қайталанымдылықтан тұратын әдістің жиынтық сипаттамасы.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Әдетте дәлдік анықтаудың салыстырмалы қателігін сипаттайды. Әдіс неғұрлым сезімтал болса соғұрлым дәлдігі төмен, себебі өте аз концентрациялар қолданылады. Сол себепті аспаптық әдістердің дәлділігі орта шамамен 2-5%, ал химиялық әдістер дәлділігі 0,1-0,5%.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Дұрыстық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алынған мәннің шын мәнге жақындығы. Дұрыстықтың сандық өлшемі жүйелі қателік. Кей жағдайларда жүйелі қателікті қолданылған құрал-жабдықтар да туғызуы мүмкін.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400" i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Қайталанымдылық</a:t>
            </a:r>
            <a:r>
              <a:rPr lang="kk-KZ" sz="2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кездейсоқ қатені сипаттайды және бірнеше параллель нәтижелер арасының шашыраңқылығын айқындайды.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AAC72351-249A-4526-B245-481BA7A0828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75856" y="6204527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413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F110320-E482-42ED-9B24-BFC7D9AF302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260648"/>
            <a:ext cx="7848872" cy="6192688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017BE481-A180-404B-81E4-8EFF27D6EF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788024" y="6231592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325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0EB25D17-31A4-408F-9734-86CEC82529E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9785" y="188640"/>
            <a:ext cx="8280920" cy="5634570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802C083-2285-4ACC-A84E-810453071E4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19872" y="6093296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95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EE54C6-1921-456E-87B9-BAD4B4C872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931224" cy="6357320"/>
          </a:xfrm>
        </p:spPr>
        <p:txBody>
          <a:bodyPr>
            <a:normAutofit lnSpcReduction="10000"/>
          </a:bodyPr>
          <a:lstStyle/>
          <a:p>
            <a:pPr indent="0" algn="just" eaLnBrk="0" fontAlgn="base" hangingPunct="0">
              <a:buNone/>
            </a:pPr>
            <a:r>
              <a:rPr lang="kk-K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Талдаудың физика-химиялық немесе құралдық әдістері аналитикалық реакция нәтижесінде орындалған зерттелетін қосылыстың белгісінің </a:t>
            </a:r>
            <a:r>
              <a:rPr lang="kk-KZ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физикалық параметрін</a:t>
            </a: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құрал-жабдық көмегімен өлшеуге негізделген әдіс.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Кез-келген дайын өнімнің сапасын анықтауда физика-химиялық талдау әдістерінің (ФХТӘ) ролі зор. Әсіресе дәрі-дәрмек тазалығы, тағам құрамын, объектілердің құрамын, қоршаған орта ластануын зерттеуде кеңінен қолданылады. </a:t>
            </a:r>
          </a:p>
          <a:p>
            <a:pPr indent="0" algn="just" eaLnBrk="0" fontAlgn="base" hangingPunct="0">
              <a:buNone/>
            </a:pP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Әдістердің жіктелуін мынадай 1 - кесте арқылы өрнектеуге болады.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532230C5-2938-46D0-BB81-7EE215EB38B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788504" y="6022927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203866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FB7F685-96E2-4B7E-B1A9-A44C6DCCACA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260648"/>
            <a:ext cx="7992888" cy="6120680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D287637F-4604-4C7F-87F3-0804A6CC263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89815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42BCB8-AD92-435E-B399-D8EDE08A4A0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81416" cy="6357320"/>
          </a:xfrm>
        </p:spPr>
        <p:txBody>
          <a:bodyPr>
            <a:normAutofit fontScale="85000" lnSpcReduction="20000"/>
          </a:bodyPr>
          <a:lstStyle/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Талдаудың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физика-химиялық әдістерінің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ерекшеліктері: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buFont typeface="Times New Roman" panose="02020603050405020304" pitchFamily="18" charset="0"/>
              <a:buChar char="-"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әдістің сезімталдылығы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шамамен ~ 10</a:t>
            </a:r>
            <a:r>
              <a:rPr lang="kk-KZ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</a:t>
            </a:r>
            <a:r>
              <a:rPr lang="ru-RU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10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% құрайды,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eaLnBrk="0" fontAlgn="base" hangingPunct="0">
              <a:buFont typeface="Times New Roman" panose="02020603050405020304" pitchFamily="18" charset="0"/>
              <a:buChar char="-"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селективті,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eaLnBrk="0" fontAlgn="base" hangingPunct="0">
              <a:buFont typeface="Times New Roman" panose="02020603050405020304" pitchFamily="18" charset="0"/>
              <a:buChar char="-"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Тез орындалады, яғни экспрессті,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eaLnBrk="0" fontAlgn="base" hangingPunct="0">
              <a:buFont typeface="Times New Roman" panose="02020603050405020304" pitchFamily="18" charset="0"/>
              <a:buChar char="-"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технологиялық процесті қашықтықтан және дистанционды басқара алады,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eaLnBrk="0" fontAlgn="base" hangingPunct="0">
              <a:buFont typeface="Times New Roman" panose="02020603050405020304" pitchFamily="18" charset="0"/>
              <a:buChar char="-"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оңай автоматтандырылады,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 eaLnBrk="0" fontAlgn="base" hangingPunct="0">
              <a:buFont typeface="Times New Roman" panose="02020603050405020304" pitchFamily="18" charset="0"/>
              <a:buChar char="-"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 белгісіз қосылыстың сапалық және сандық мәліметін бірден бере алады және т.б. 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Талдаудың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физика-химиялық әдістерінің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кемшілігі: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кейде (үнемі емес) аналитикалық нәтижелердің талғампаздығы химиялық әдістермен салыстырғанда анағұрлым төмен,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физикалық және физика-химиялық әдістерінің анықтау қателігі шамамен 5% (кей жағдайда 20%), ал химиялық әдістер 0,1-0,5% аспайды,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эталондардың қолданылуы,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қолданылатын құрал-жабдықтардың құнының жоғарылығы.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 eaLnBrk="0" fontAlgn="base" hangingPunct="0">
              <a:buNone/>
            </a:pP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	Осыған орай классикалық химиялық (гравиметрия, титриметрия) әдістердің өзектілігі де жойылмайды, себебі химиялық әдістер орындалуы жағынан қарапайым, зерттелетін компонент мөлшері көп болған жағдайда ыңғайлы.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808391F7-3487-45E1-97A0-C7F81FC56B0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23928" y="616530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28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E45632F-841C-4723-8889-6CC478B3B61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7544" y="260648"/>
            <a:ext cx="8271072" cy="6120680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63B1C9C-D7B6-49F7-977E-6792AFAA6B3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563888" y="6381328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697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17F703BD-40FF-46E6-9884-EB0724698DA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404664"/>
            <a:ext cx="7992888" cy="6048672"/>
          </a:xfrm>
          <a:prstGeom prst="rect">
            <a:avLst/>
          </a:prstGeo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2D85CD3B-8A3D-4DF1-938D-C45DE6C57C5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19872" y="612229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37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0657C8-A12C-48F7-9029-7743D42B11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03232" cy="5925272"/>
          </a:xfrm>
        </p:spPr>
        <p:txBody>
          <a:bodyPr/>
          <a:lstStyle/>
          <a:p>
            <a:pPr indent="450215" algn="just" eaLnBrk="0" fontAlgn="base" hangingPunct="0"/>
            <a:r>
              <a:rPr lang="kk-KZ" sz="3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Шын мәнге жуық аналитикалық белгі алу үшін бірнеше тәсілдер қолданылады. Сондай тәсілдің бірі зерттелетін компонентті алдын-ала бөліп алу. </a:t>
            </a: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Кедергі келтіретін белгі төмендету үшін бос үлгі (холостая проба) немесе нольдік ерітінді қолданылады</a:t>
            </a:r>
            <a:r>
              <a:rPr lang="kk-KZ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Нольдік ерітінді</a:t>
            </a: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құрамында зерттелетін компоненттен басқа ерітінділер зерттеу әдістемесіне сәйкес орындалу керек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73720587-D621-462A-AAD9-132A9B353D9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347864" y="6108192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172348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068F7B-0FF3-4838-A2ED-1300AD2BB18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116632"/>
            <a:ext cx="7983040" cy="6385920"/>
          </a:xfrm>
        </p:spPr>
        <p:txBody>
          <a:bodyPr>
            <a:normAutofit/>
          </a:bodyPr>
          <a:lstStyle/>
          <a:p>
            <a:pPr indent="450215" algn="just" eaLnBrk="0" fontAlgn="base" hangingPunct="0"/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Аналитикалық белгіні тіркеу барысында физика-химиялық талдау классикалық химиялық әдістермен салыстырмалы мынадай ерекшеліктерге ие: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Эталон қолданып 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құрал-жабдықтардың  шкаласын алдын-ала калибрлеу керек. Эталон дегеніміз нақты құрамы бар (стандарттар) белгілі үлгілер. Талдаудың химиялық әдістері эталонсыз әдістер, үлгі құрамындағы компонент тікелей анықталады.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Қоспалардың әсерін жою үшін міндетті түрде нольдік ерітіндінің қолданылуы.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Міндетті түрде нәтижені бұрмалайтын  шуыл белгісін төмендету.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335D5FA3-B62C-4F17-8CF0-30B9B46DC92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116272" y="6159154"/>
            <a:ext cx="3200400" cy="365760"/>
          </a:xfrm>
        </p:spPr>
        <p:txBody>
          <a:bodyPr/>
          <a:lstStyle/>
          <a:p>
            <a:r>
              <a:rPr lang="ru-RU" dirty="0"/>
              <a:t>©Исмаилова Акмарал </a:t>
            </a:r>
            <a:r>
              <a:rPr lang="ru-RU" dirty="0" err="1"/>
              <a:t>Газизовна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167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073D0BFA-153F-4313-8E45-88731FBAF2D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296652"/>
            <a:ext cx="8199064" cy="6264696"/>
          </a:xfrm>
        </p:spPr>
      </p:pic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3A77AC0A-7451-418A-934F-57957905491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19872" y="6195588"/>
            <a:ext cx="3200400" cy="365760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</p:spTree>
    <p:extLst>
      <p:ext uri="{BB962C8B-B14F-4D97-AF65-F5344CB8AC3E}">
        <p14:creationId xmlns:p14="http://schemas.microsoft.com/office/powerpoint/2010/main" val="3981211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5335</TotalTime>
  <Words>568</Words>
  <Application>Microsoft Office PowerPoint</Application>
  <PresentationFormat>Экран (4:3)</PresentationFormat>
  <Paragraphs>55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Calibri</vt:lpstr>
      <vt:lpstr>Cambria Math</vt:lpstr>
      <vt:lpstr>Century Schoolbook</vt:lpstr>
      <vt:lpstr>Times New Roman</vt:lpstr>
      <vt:lpstr>Wingdings</vt:lpstr>
      <vt:lpstr>Wingdings 2</vt:lpstr>
      <vt:lpstr>Эркер</vt:lpstr>
      <vt:lpstr>Әл-Фараби атындағы Қазақ ұлттық университеті Химия және химиялық технология факультеті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Исмаилова Акмарал</cp:lastModifiedBy>
  <cp:revision>191</cp:revision>
  <dcterms:created xsi:type="dcterms:W3CDTF">2012-02-27T19:01:21Z</dcterms:created>
  <dcterms:modified xsi:type="dcterms:W3CDTF">2024-10-23T12:17:13Z</dcterms:modified>
</cp:coreProperties>
</file>